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03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8F4-68D3-46D1-BAB4-A30845D5515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E230-7820-4052-A5DB-FFE65814F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8F4-68D3-46D1-BAB4-A30845D5515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E230-7820-4052-A5DB-FFE65814F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8F4-68D3-46D1-BAB4-A30845D5515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E230-7820-4052-A5DB-FFE65814F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8F4-68D3-46D1-BAB4-A30845D5515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E230-7820-4052-A5DB-FFE65814F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8F4-68D3-46D1-BAB4-A30845D5515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E230-7820-4052-A5DB-FFE65814F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8F4-68D3-46D1-BAB4-A30845D5515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E230-7820-4052-A5DB-FFE65814F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8F4-68D3-46D1-BAB4-A30845D5515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E230-7820-4052-A5DB-FFE65814F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8F4-68D3-46D1-BAB4-A30845D5515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E230-7820-4052-A5DB-FFE65814F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8F4-68D3-46D1-BAB4-A30845D5515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E230-7820-4052-A5DB-FFE65814F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8F4-68D3-46D1-BAB4-A30845D5515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E230-7820-4052-A5DB-FFE65814F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08F4-68D3-46D1-BAB4-A30845D5515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E230-7820-4052-A5DB-FFE65814F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708F4-68D3-46D1-BAB4-A30845D5515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9E230-7820-4052-A5DB-FFE65814F3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4.bp.blogspot.com/-Ap0u8QXncVk/TlYgPycShKI/AAAAAAAAAoc/k4EKKfTNRBw/s1600/background0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071678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контрактов, заключаемых со спортсменами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rewalls.com/pic/201104/1280x960/reWalls.com-31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36"/>
            <a:ext cx="12192000" cy="9144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572560" cy="4643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>
                <a:solidFill>
                  <a:schemeClr val="bg1"/>
                </a:solidFill>
              </a:rPr>
              <a:t>Отсутствие указанных условий является основанием для отказа в регистрации трудовых соглашений в белорусской футбольной ассоциации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1366x768.net/large/201111/1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10868042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Встречаются условия</a:t>
            </a:r>
            <a:endParaRPr lang="ru-RU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1) о </a:t>
            </a:r>
            <a:r>
              <a:rPr lang="ru-RU" dirty="0">
                <a:solidFill>
                  <a:schemeClr val="bg1"/>
                </a:solidFill>
              </a:rPr>
              <a:t>неразглашении профессиональной тайны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) условия</a:t>
            </a:r>
            <a:r>
              <a:rPr lang="ru-RU" dirty="0">
                <a:solidFill>
                  <a:schemeClr val="bg1"/>
                </a:solidFill>
              </a:rPr>
              <a:t>, касающиеся об обучении в образовательных учреждениях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3</a:t>
            </a:r>
            <a:r>
              <a:rPr lang="ru-RU" dirty="0" smtClean="0">
                <a:solidFill>
                  <a:schemeClr val="bg1"/>
                </a:solidFill>
              </a:rPr>
              <a:t>) обязанность </a:t>
            </a:r>
            <a:r>
              <a:rPr lang="ru-RU" dirty="0">
                <a:solidFill>
                  <a:schemeClr val="bg1"/>
                </a:solidFill>
              </a:rPr>
              <a:t>нанимателя организовать трудовые отношения со спортсменом таким образом, чтобы не препятствовать ему проходить полноценное обучение и получение не спортивного образования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4</a:t>
            </a:r>
            <a:r>
              <a:rPr lang="ru-RU" dirty="0" smtClean="0">
                <a:solidFill>
                  <a:schemeClr val="bg1"/>
                </a:solidFill>
              </a:rPr>
              <a:t>) обязанность </a:t>
            </a:r>
            <a:r>
              <a:rPr lang="ru-RU" dirty="0">
                <a:solidFill>
                  <a:schemeClr val="bg1"/>
                </a:solidFill>
              </a:rPr>
              <a:t>нанимателя обеспечить за счет собственных средств проведение обязательных периодических медицинских обследований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ACE~1\AppData\Local\Temp\Rar$DR32.232\template_inter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658196" cy="591187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/>
              <a:t>     </a:t>
            </a:r>
            <a:r>
              <a:rPr lang="ru-RU" sz="4800" b="1" dirty="0" smtClean="0"/>
              <a:t>Положение </a:t>
            </a:r>
            <a:r>
              <a:rPr lang="ru-RU" sz="4800" b="1" dirty="0"/>
              <a:t>о порядке и условиях заключения контрактов со спортсменами и тренерами национальных тренеров. Оно утверждено </a:t>
            </a:r>
            <a:r>
              <a:rPr lang="ru-RU" sz="4800" b="1" dirty="0" smtClean="0"/>
              <a:t>Постановлением</a:t>
            </a:r>
          </a:p>
          <a:p>
            <a:pPr algn="ctr">
              <a:buNone/>
            </a:pPr>
            <a:r>
              <a:rPr lang="ru-RU" sz="4800" b="1" dirty="0" smtClean="0"/>
              <a:t> </a:t>
            </a:r>
            <a:r>
              <a:rPr lang="ru-RU" sz="4800" b="1" dirty="0" err="1"/>
              <a:t>Минспорта</a:t>
            </a:r>
            <a:r>
              <a:rPr lang="ru-RU" sz="4800" b="1" dirty="0"/>
              <a:t> и туризма и Минтруда №1/9.</a:t>
            </a:r>
            <a:endParaRPr lang="ru-RU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1.bp.blogspot.com/-n86XCBPuRyQ/TlYgOTpgLjI/AAAAAAAAAoY/IZUFDjdPLuk/s1600/background04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Контракт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14353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3600" b="1" dirty="0" smtClean="0"/>
              <a:t>Контракт</a:t>
            </a:r>
            <a:r>
              <a:rPr lang="ru-RU" sz="3600" dirty="0"/>
              <a:t> – трудовой договор, заключенный в письменной форме на определенный в нем срок, содержащий особенности с общими нормами законодательства о труде, и </a:t>
            </a:r>
            <a:r>
              <a:rPr lang="ru-RU" sz="3600" dirty="0" smtClean="0"/>
              <a:t>предусматривающий </a:t>
            </a:r>
            <a:r>
              <a:rPr lang="ru-RU" sz="3600" dirty="0"/>
              <a:t>конкретную минимальную компенсацию за ухудшение правового положения спортсмена или тренера. 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ptbackgrounds.net/uploads/soccer-sports-backgrounds-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28916"/>
            <a:ext cx="9144000" cy="92869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71480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/>
              <a:t>Контракт заключается между </a:t>
            </a:r>
            <a:r>
              <a:rPr lang="ru-RU" sz="4400" dirty="0" err="1"/>
              <a:t>Минспорта</a:t>
            </a:r>
            <a:r>
              <a:rPr lang="ru-RU" sz="4400" dirty="0"/>
              <a:t> и туризма, которое является нанимателем, заключается в письменной форме, составляется в 2 экземплярах, минимальный срок – 1 год.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naekran.ru/oboi/naekran_ru_Evro_2008_krasniy_fon_1280_1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1"/>
            <a:ext cx="12192000" cy="914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chemeClr val="bg1"/>
                </a:solidFill>
              </a:rPr>
              <a:t>Обязательные условия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sz="3900" dirty="0" smtClean="0">
                <a:solidFill>
                  <a:schemeClr val="bg1"/>
                </a:solidFill>
              </a:rPr>
              <a:t>1)дата </a:t>
            </a:r>
            <a:r>
              <a:rPr lang="ru-RU" sz="3900" dirty="0">
                <a:solidFill>
                  <a:schemeClr val="bg1"/>
                </a:solidFill>
              </a:rPr>
              <a:t>заключения</a:t>
            </a:r>
            <a:r>
              <a:rPr lang="ru-RU" sz="3900" dirty="0" smtClean="0">
                <a:solidFill>
                  <a:schemeClr val="bg1"/>
                </a:solidFill>
              </a:rPr>
              <a:t/>
            </a:r>
            <a:br>
              <a:rPr lang="ru-RU" sz="3900" dirty="0" smtClean="0">
                <a:solidFill>
                  <a:schemeClr val="bg1"/>
                </a:solidFill>
              </a:rPr>
            </a:br>
            <a:r>
              <a:rPr lang="ru-RU" sz="3900" dirty="0">
                <a:solidFill>
                  <a:schemeClr val="bg1"/>
                </a:solidFill>
              </a:rPr>
              <a:t>2)место работы</a:t>
            </a:r>
            <a:r>
              <a:rPr lang="ru-RU" sz="3900" dirty="0" smtClean="0">
                <a:solidFill>
                  <a:schemeClr val="bg1"/>
                </a:solidFill>
              </a:rPr>
              <a:t/>
            </a:r>
            <a:br>
              <a:rPr lang="ru-RU" sz="3900" dirty="0" smtClean="0">
                <a:solidFill>
                  <a:schemeClr val="bg1"/>
                </a:solidFill>
              </a:rPr>
            </a:br>
            <a:r>
              <a:rPr lang="ru-RU" sz="3900" dirty="0">
                <a:solidFill>
                  <a:schemeClr val="bg1"/>
                </a:solidFill>
              </a:rPr>
              <a:t>3)должность работника </a:t>
            </a:r>
            <a:r>
              <a:rPr lang="ru-RU" sz="3900" dirty="0" smtClean="0">
                <a:solidFill>
                  <a:schemeClr val="bg1"/>
                </a:solidFill>
              </a:rPr>
              <a:t/>
            </a:r>
            <a:br>
              <a:rPr lang="ru-RU" sz="3900" dirty="0" smtClean="0">
                <a:solidFill>
                  <a:schemeClr val="bg1"/>
                </a:solidFill>
              </a:rPr>
            </a:br>
            <a:r>
              <a:rPr lang="ru-RU" sz="3900" dirty="0">
                <a:solidFill>
                  <a:schemeClr val="bg1"/>
                </a:solidFill>
              </a:rPr>
              <a:t>4)срок действия контракта </a:t>
            </a:r>
            <a:r>
              <a:rPr lang="ru-RU" sz="3900" dirty="0" smtClean="0">
                <a:solidFill>
                  <a:schemeClr val="bg1"/>
                </a:solidFill>
              </a:rPr>
              <a:t/>
            </a:r>
            <a:br>
              <a:rPr lang="ru-RU" sz="3900" dirty="0" smtClean="0">
                <a:solidFill>
                  <a:schemeClr val="bg1"/>
                </a:solidFill>
              </a:rPr>
            </a:br>
            <a:r>
              <a:rPr lang="ru-RU" sz="3900" dirty="0">
                <a:solidFill>
                  <a:schemeClr val="bg1"/>
                </a:solidFill>
              </a:rPr>
              <a:t>5)права и обязанности, ответственность сторон </a:t>
            </a:r>
            <a:r>
              <a:rPr lang="ru-RU" sz="3900" dirty="0" smtClean="0">
                <a:solidFill>
                  <a:schemeClr val="bg1"/>
                </a:solidFill>
              </a:rPr>
              <a:t/>
            </a:r>
            <a:br>
              <a:rPr lang="ru-RU" sz="3900" dirty="0" smtClean="0">
                <a:solidFill>
                  <a:schemeClr val="bg1"/>
                </a:solidFill>
              </a:rPr>
            </a:br>
            <a:r>
              <a:rPr lang="ru-RU" sz="3900" dirty="0">
                <a:solidFill>
                  <a:schemeClr val="bg1"/>
                </a:solidFill>
              </a:rPr>
              <a:t>6)условия организации и оплата труда работников </a:t>
            </a:r>
            <a:r>
              <a:rPr lang="ru-RU" sz="3900" dirty="0" smtClean="0">
                <a:solidFill>
                  <a:schemeClr val="bg1"/>
                </a:solidFill>
              </a:rPr>
              <a:t/>
            </a:r>
            <a:br>
              <a:rPr lang="ru-RU" sz="3900" dirty="0" smtClean="0">
                <a:solidFill>
                  <a:schemeClr val="bg1"/>
                </a:solidFill>
              </a:rPr>
            </a:br>
            <a:r>
              <a:rPr lang="ru-RU" sz="3900" dirty="0">
                <a:solidFill>
                  <a:schemeClr val="bg1"/>
                </a:solidFill>
              </a:rPr>
              <a:t>7)дополнительные меры стимулирования труда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vogai.com/wp-content/uploads/2010/04/Olympics-clipa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0"/>
            <a:ext cx="15240000" cy="1143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Контракт может быть расторгнут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    1)по </a:t>
            </a:r>
            <a:r>
              <a:rPr lang="ru-RU" sz="3600" b="1" dirty="0">
                <a:solidFill>
                  <a:schemeClr val="bg1"/>
                </a:solidFill>
              </a:rPr>
              <a:t>инициативе нанимателя за определенные нарушения работником своих обязанностей (особенность: неоднократное нарушение – 2 и более раза в течении 6 месяцев)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s.123rf.com/400wm/400/400/jumpe/jumpe1207/jumpe120700382/14413328-n-n---n-n---noe-n--n-----n---------n--n---n-n-nfn-n-n-n---n--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1525"/>
            <a:ext cx="11430000" cy="76295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 </a:t>
            </a:r>
            <a:r>
              <a:rPr lang="ru-RU" sz="4400" b="1" dirty="0" smtClean="0">
                <a:solidFill>
                  <a:schemeClr val="bg1"/>
                </a:solidFill>
              </a:rPr>
              <a:t>2)по </a:t>
            </a:r>
            <a:r>
              <a:rPr lang="ru-RU" sz="4400" b="1" dirty="0">
                <a:solidFill>
                  <a:schemeClr val="bg1"/>
                </a:solidFill>
              </a:rPr>
              <a:t>требованию работника – в случае не выполнения или ненадлежащего выполнения нанимателем условий контракта </a:t>
            </a: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witterfone.ru/wp-content/uploads/2010/06/fifa-world-c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727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00174"/>
            <a:ext cx="8801136" cy="49292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/>
              <a:t>    Продление контракта на новый срок производится по соглашению сторон, а если по истечении срока действия контракта трудовые отношения фактически продолжаются и не одна из сторон не потребовала расторжения, то контракт преобразуется в трудовой договор, который заключен на неопределенный срок.</a:t>
            </a:r>
            <a:r>
              <a:rPr lang="ru-RU" b="1" dirty="0" smtClean="0"/>
              <a:t> 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u="sng" dirty="0"/>
              <a:t>Белорусская федерация футбола заключает контракт с особыми обязательными условиями</a:t>
            </a:r>
            <a:r>
              <a:rPr lang="ru-RU" sz="3600" dirty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1)требования </a:t>
            </a:r>
            <a:r>
              <a:rPr lang="ru-RU" dirty="0"/>
              <a:t>об обязательном рассмотрении возможного спора по исполнению заключенного контракта в соответствующих органах ассоциации Белорусской федерации футбола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2)обязательно необходимо указывать дату рождения футболиста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3)должно быть упоминании об использовании или неиспользовании услуг агента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4)о соблюдении спортсменами антирасистской и антидопинговой политики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5)о невозможности расторжения контрактов ни футболистом, ни клубом в течении сезона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210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Особенности контрактов, заключаемых со спортсменами</vt:lpstr>
      <vt:lpstr>Слайд 2</vt:lpstr>
      <vt:lpstr>Контракт</vt:lpstr>
      <vt:lpstr>Слайд 4</vt:lpstr>
      <vt:lpstr>Обязательные условия:</vt:lpstr>
      <vt:lpstr>Контракт может быть расторгнут:</vt:lpstr>
      <vt:lpstr>Слайд 7</vt:lpstr>
      <vt:lpstr>Слайд 8</vt:lpstr>
      <vt:lpstr>Белорусская федерация футбола заключает контракт с особыми обязательными условиями:</vt:lpstr>
      <vt:lpstr>Слайд 10</vt:lpstr>
      <vt:lpstr>Встречаются условия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контрактов, заключаемых со спортсменами</dc:title>
  <dc:creator>Дмитрий</dc:creator>
  <cp:lastModifiedBy>Дмитрий</cp:lastModifiedBy>
  <cp:revision>5</cp:revision>
  <dcterms:created xsi:type="dcterms:W3CDTF">2013-05-14T13:52:18Z</dcterms:created>
  <dcterms:modified xsi:type="dcterms:W3CDTF">2013-05-14T14:36:03Z</dcterms:modified>
</cp:coreProperties>
</file>